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28" r:id="rId5"/>
    <p:sldId id="429" r:id="rId6"/>
    <p:sldId id="470" r:id="rId7"/>
    <p:sldId id="471" r:id="rId8"/>
    <p:sldId id="473" r:id="rId9"/>
    <p:sldId id="475" r:id="rId10"/>
    <p:sldId id="474" r:id="rId11"/>
    <p:sldId id="434" r:id="rId12"/>
  </p:sldIdLst>
  <p:sldSz cx="9144000" cy="5143500" type="screen16x9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470F"/>
    <a:srgbClr val="7E370C"/>
    <a:srgbClr val="5B280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4" autoAdjust="0"/>
    <p:restoredTop sz="86323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 sign says you have to be at least 1 meter tall to ride the go-carts. How can I find out if my little sister is tall enough to ride?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en-US" baseline="0" dirty="0" smtClean="0"/>
              <a:t> used a tape measure to find my sister’s height. She is 137 centimeters tall! That sounds like a lot. Since 100 centimeters equal 1 meter, she is 37 centimeters taller than one meter. Go-carts, here we come!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932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In this lesson you have learned how to measure by using centimeter and meter length-units.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</a:t>
            </a:r>
            <a:r>
              <a:rPr lang="en-US" baseline="0" dirty="0" smtClean="0"/>
              <a:t> this lesson you will learn how to measure by using centimeter and meter unit-lengths.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already know how to measure by using customary units: yard, foot, and inch length-units,</a:t>
            </a:r>
            <a:r>
              <a:rPr lang="en-US" baseline="0" dirty="0" smtClean="0"/>
              <a:t> and that the smaller the unit, the more you will need.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common misunderstanding is measuring</a:t>
            </a:r>
            <a:r>
              <a:rPr lang="en-US" baseline="0" dirty="0" smtClean="0"/>
              <a:t> with inches when you should be measuring with centimeters.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centimeter length-unit is about the length of the fingernail on your pinky finger.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base-ten block you use in your classroom to represent 1 is 1 centimeter on each edge.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use centimeters to measure smaller things, like pencils.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We use meters to measure larger things, like the length of a car and a person’s height.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Can you imagine trying to measure a car using centimeter blocks?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There are 100 centimeters in a meter. One way to remember this is there are 100 cents in a dollar.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Many rulers have inches AND centimeters. That’s one of the times when the “common misunderstanding” confusion sometimes happens.</a:t>
            </a:r>
          </a:p>
          <a:p>
            <a:endParaRPr lang="en-US" dirty="0" smtClean="0"/>
          </a:p>
          <a:p>
            <a:r>
              <a:rPr lang="en-US" dirty="0" smtClean="0"/>
              <a:t>A</a:t>
            </a:r>
            <a:r>
              <a:rPr lang="en-US" baseline="0" dirty="0" smtClean="0"/>
              <a:t> meter stick looks like a yardstick with 100 hash marks showing the centimeters, and most tape measures also have centimeters and meters.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112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use metric tools the same way you use the tools for customary measurement: place one end of the object at the end of the tool, or at the first mark, and read the number at the other end.</a:t>
            </a:r>
          </a:p>
          <a:p>
            <a:endParaRPr lang="en-US" dirty="0" smtClean="0"/>
          </a:p>
          <a:p>
            <a:r>
              <a:rPr lang="en-US" dirty="0" smtClean="0"/>
              <a:t>This pencil is 14 centimeters long.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694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2514600" y="1794510"/>
            <a:ext cx="4343400" cy="3291840"/>
            <a:chOff x="1936750" y="76191"/>
            <a:chExt cx="5486400" cy="4680664"/>
          </a:xfrm>
        </p:grpSpPr>
        <p:sp>
          <p:nvSpPr>
            <p:cNvPr id="8" name="Rectangle 7"/>
            <p:cNvSpPr/>
            <p:nvPr/>
          </p:nvSpPr>
          <p:spPr>
            <a:xfrm>
              <a:off x="3994150" y="3671005"/>
              <a:ext cx="1371599" cy="108585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6" name="12-Point Star 5"/>
            <p:cNvSpPr/>
            <p:nvPr/>
          </p:nvSpPr>
          <p:spPr>
            <a:xfrm>
              <a:off x="1936750" y="76191"/>
              <a:ext cx="5486400" cy="4171950"/>
            </a:xfrm>
            <a:prstGeom prst="star12">
              <a:avLst/>
            </a:prstGeom>
            <a:solidFill>
              <a:schemeClr val="accent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15468" y="764362"/>
              <a:ext cx="3328963" cy="2975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 smtClean="0">
                  <a:latin typeface="Orly's Font 2" pitchFamily="66" charset="0"/>
                  <a:ea typeface="Verdana" pitchFamily="34" charset="0"/>
                  <a:cs typeface="Verdana" pitchFamily="34" charset="0"/>
                </a:rPr>
                <a:t>You must be at least 1 meter tall to ride the go-carts!</a:t>
              </a:r>
            </a:p>
          </p:txBody>
        </p:sp>
      </p:grpSp>
      <p:sp>
        <p:nvSpPr>
          <p:cNvPr id="2" name="Right Triangle 1"/>
          <p:cNvSpPr/>
          <p:nvPr/>
        </p:nvSpPr>
        <p:spPr>
          <a:xfrm>
            <a:off x="0" y="2830689"/>
            <a:ext cx="2286000" cy="914400"/>
          </a:xfrm>
          <a:prstGeom prst="rtTriangl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3" name="Chord 2"/>
          <p:cNvSpPr/>
          <p:nvPr/>
        </p:nvSpPr>
        <p:spPr>
          <a:xfrm rot="8471292">
            <a:off x="-67429" y="2375901"/>
            <a:ext cx="1021331" cy="963192"/>
          </a:xfrm>
          <a:prstGeom prst="chord">
            <a:avLst>
              <a:gd name="adj1" fmla="val 2700000"/>
              <a:gd name="adj2" fmla="val 15348183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157486" y="3633612"/>
            <a:ext cx="571500" cy="45720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57300" y="3640667"/>
            <a:ext cx="571500" cy="45720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900" y="500955"/>
            <a:ext cx="85725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The sign says you have to be at least 1 meter tall to ride the go-carts. How can I find out if my little sister is tall enough to ride?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4394E-6 L 0.775 0.0058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50" y="27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-7.9556E-7 L 0.7809 0.011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45" y="55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216 L 0.78281 0.0021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3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04841E-6 L 0.79375 0.0021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87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5" grpId="0" animBg="1"/>
      <p:bldP spid="15" grpId="1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1747838"/>
            <a:ext cx="3554412" cy="2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900" y="1428750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137 centimeters =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 meter and 37 centimeters</a:t>
            </a:r>
          </a:p>
        </p:txBody>
      </p:sp>
    </p:spTree>
    <p:extLst>
      <p:ext uri="{BB962C8B-B14F-4D97-AF65-F5344CB8AC3E}">
        <p14:creationId xmlns:p14="http://schemas.microsoft.com/office/powerpoint/2010/main" val="38182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1337310"/>
            <a:ext cx="88011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measure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centimeter and meter length-units.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371421"/>
            <a:ext cx="8458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measure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centimeter and meter length-units.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600700" y="400050"/>
            <a:ext cx="1714500" cy="1714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857250"/>
            <a:ext cx="530225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3449637"/>
            <a:ext cx="69437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686050"/>
            <a:ext cx="2286000" cy="317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15200" y="1127918"/>
            <a:ext cx="1485900" cy="17145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26" name="Curved Connector 25"/>
          <p:cNvCxnSpPr/>
          <p:nvPr/>
        </p:nvCxnSpPr>
        <p:spPr>
          <a:xfrm rot="10800000" flipV="1">
            <a:off x="1028700" y="1106884"/>
            <a:ext cx="5029200" cy="1621234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8" name="Straight Connector 1037"/>
          <p:cNvCxnSpPr/>
          <p:nvPr/>
        </p:nvCxnSpPr>
        <p:spPr>
          <a:xfrm>
            <a:off x="3200400" y="3486150"/>
            <a:ext cx="0" cy="1143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600700" y="3486150"/>
            <a:ext cx="0" cy="1143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lock Arc 2"/>
          <p:cNvSpPr/>
          <p:nvPr/>
        </p:nvSpPr>
        <p:spPr>
          <a:xfrm rot="6014836">
            <a:off x="6846145" y="1321626"/>
            <a:ext cx="457200" cy="284564"/>
          </a:xfrm>
          <a:prstGeom prst="blockArc">
            <a:avLst>
              <a:gd name="adj1" fmla="val 10965225"/>
              <a:gd name="adj2" fmla="val 0"/>
              <a:gd name="adj3" fmla="val 25000"/>
            </a:avLst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/>
          <p:nvPr/>
        </p:nvSpPr>
        <p:spPr>
          <a:xfrm>
            <a:off x="5482449" y="2114550"/>
            <a:ext cx="2289952" cy="1009670"/>
          </a:xfrm>
          <a:prstGeom prst="cloudCallout">
            <a:avLst>
              <a:gd name="adj1" fmla="val -11686"/>
              <a:gd name="adj2" fmla="val 7691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1485900" y="2000250"/>
            <a:ext cx="1600200" cy="877824"/>
          </a:xfrm>
          <a:prstGeom prst="cloudCallout">
            <a:avLst>
              <a:gd name="adj1" fmla="val 33238"/>
              <a:gd name="adj2" fmla="val 10471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5509" y="2431018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Centimeters?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83817" y="2316718"/>
            <a:ext cx="1561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Inches?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3514507"/>
            <a:ext cx="5838825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1500" y="931843"/>
            <a:ext cx="85725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Measuring with inches when you should be measuring with centimeters.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  <p:bldP spid="8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11" y="1657350"/>
            <a:ext cx="747979" cy="70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348739" y="3099223"/>
            <a:ext cx="6446522" cy="600173"/>
            <a:chOff x="1422839" y="3099223"/>
            <a:chExt cx="6446522" cy="600173"/>
          </a:xfrm>
        </p:grpSpPr>
        <p:sp>
          <p:nvSpPr>
            <p:cNvPr id="10" name="Rectangle 9"/>
            <p:cNvSpPr/>
            <p:nvPr/>
          </p:nvSpPr>
          <p:spPr>
            <a:xfrm>
              <a:off x="1994339" y="3113562"/>
              <a:ext cx="5125068" cy="571500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rot="16200000">
              <a:off x="1422839" y="3113562"/>
              <a:ext cx="571500" cy="571500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1416607" y="3257652"/>
              <a:ext cx="295781" cy="283318"/>
            </a:xfrm>
            <a:prstGeom prst="triangle">
              <a:avLst/>
            </a:pr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119407" y="3113562"/>
              <a:ext cx="342900" cy="5715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hord 18"/>
            <p:cNvSpPr/>
            <p:nvPr/>
          </p:nvSpPr>
          <p:spPr>
            <a:xfrm rot="12508204">
              <a:off x="7283848" y="3099223"/>
              <a:ext cx="585513" cy="600173"/>
            </a:xfrm>
            <a:prstGeom prst="chord">
              <a:avLst>
                <a:gd name="adj1" fmla="val 2700000"/>
                <a:gd name="adj2" fmla="val 15504063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58" b="57295"/>
          <a:stretch/>
        </p:blipFill>
        <p:spPr>
          <a:xfrm rot="5133144">
            <a:off x="5060747" y="1598311"/>
            <a:ext cx="1296104" cy="103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165410"/>
            <a:ext cx="6064324" cy="349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773" y="3523114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879" y="3378630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879" y="3213943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773" y="3113754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005" y="2228850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205" y="2571750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204" y="2353165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542" y="2161529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885950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524" y="2625970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774" y="1751894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642" y="2971317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772" y="2817606"/>
            <a:ext cx="203937" cy="1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771900" y="737749"/>
            <a:ext cx="5372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100 centimeters = 1 meter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326591"/>
            <a:ext cx="589684" cy="58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60382"/>
            <a:ext cx="4232598" cy="184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Group 29"/>
          <p:cNvGrpSpPr/>
          <p:nvPr/>
        </p:nvGrpSpPr>
        <p:grpSpPr>
          <a:xfrm>
            <a:off x="10969" y="1524061"/>
            <a:ext cx="7867451" cy="2370074"/>
            <a:chOff x="10969" y="1524061"/>
            <a:chExt cx="7867451" cy="2370074"/>
          </a:xfrm>
        </p:grpSpPr>
        <p:sp>
          <p:nvSpPr>
            <p:cNvPr id="28" name="Oval 27"/>
            <p:cNvSpPr/>
            <p:nvPr/>
          </p:nvSpPr>
          <p:spPr>
            <a:xfrm>
              <a:off x="1162935" y="1524061"/>
              <a:ext cx="1714500" cy="17145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1325" y="2114551"/>
              <a:ext cx="731647" cy="671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579246" y="3482244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266289" y="3482777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971221" y="3482779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663549" y="3482779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360545" y="3482779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017434" y="3482779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713044" y="3481044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5382796" y="3482779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777333" y="3481042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467065" y="3481042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095851" y="3482779"/>
              <a:ext cx="97928" cy="724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6625" y="2292350"/>
              <a:ext cx="231775" cy="493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1561">
              <a:off x="10969" y="1528613"/>
              <a:ext cx="1360410" cy="185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" name="Straight Arrow Connector 5"/>
            <p:cNvCxnSpPr/>
            <p:nvPr/>
          </p:nvCxnSpPr>
          <p:spPr>
            <a:xfrm flipH="1">
              <a:off x="342900" y="2774366"/>
              <a:ext cx="1421518" cy="1008406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845" y="285750"/>
            <a:ext cx="2077116" cy="1647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56" y="2349984"/>
            <a:ext cx="7729250" cy="1724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nut 1"/>
          <p:cNvSpPr/>
          <p:nvPr/>
        </p:nvSpPr>
        <p:spPr>
          <a:xfrm>
            <a:off x="874889" y="2522624"/>
            <a:ext cx="800100" cy="345280"/>
          </a:xfrm>
          <a:prstGeom prst="donut">
            <a:avLst>
              <a:gd name="adj" fmla="val 11787"/>
            </a:avLst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Donut 3"/>
          <p:cNvSpPr/>
          <p:nvPr/>
        </p:nvSpPr>
        <p:spPr>
          <a:xfrm>
            <a:off x="7625236" y="3532011"/>
            <a:ext cx="800100" cy="345280"/>
          </a:xfrm>
          <a:prstGeom prst="donut">
            <a:avLst>
              <a:gd name="adj" fmla="val 11787"/>
            </a:avLst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2900" y="1657350"/>
            <a:ext cx="5829300" cy="114300"/>
          </a:xfrm>
          <a:prstGeom prst="rect">
            <a:avLst/>
          </a:prstGeom>
          <a:solidFill>
            <a:srgbClr val="A1470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23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747" y="2343150"/>
            <a:ext cx="7724775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30550" y="1543050"/>
            <a:ext cx="5125068" cy="5715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 rot="16200000">
            <a:off x="1559050" y="1543050"/>
            <a:ext cx="571500" cy="5715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Isosceles Triangle 4"/>
          <p:cNvSpPr/>
          <p:nvPr/>
        </p:nvSpPr>
        <p:spPr>
          <a:xfrm rot="16200000">
            <a:off x="1552818" y="1687140"/>
            <a:ext cx="295781" cy="283318"/>
          </a:xfrm>
          <a:prstGeom prst="triangl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55618" y="1543050"/>
            <a:ext cx="342900" cy="5715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Chord 6"/>
          <p:cNvSpPr/>
          <p:nvPr/>
        </p:nvSpPr>
        <p:spPr>
          <a:xfrm rot="12508204">
            <a:off x="7420059" y="1528711"/>
            <a:ext cx="585513" cy="600173"/>
          </a:xfrm>
          <a:prstGeom prst="chord">
            <a:avLst>
              <a:gd name="adj1" fmla="val 2700000"/>
              <a:gd name="adj2" fmla="val 15504063"/>
            </a:avLst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91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9791</TotalTime>
  <Words>405</Words>
  <Application>Microsoft Office PowerPoint</Application>
  <PresentationFormat>On-screen Show (16:9)</PresentationFormat>
  <Paragraphs>43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Wingdings</vt:lpstr>
      <vt:lpstr>Orly's Font 2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323</cp:revision>
  <dcterms:created xsi:type="dcterms:W3CDTF">2011-06-12T17:04:43Z</dcterms:created>
  <dcterms:modified xsi:type="dcterms:W3CDTF">2015-06-07T14:43:03Z</dcterms:modified>
</cp:coreProperties>
</file>